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Black"/>
      <p:bold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Anaheim"/>
      <p:regular r:id="rId25"/>
      <p:bold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1ED417-14EA-42B0-A2AE-E385AD12DB96}">
  <a:tblStyle styleId="{5C1ED417-14EA-42B0-A2AE-E385AD12DB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naheim-bold.fntdata"/><Relationship Id="rId25" Type="http://schemas.openxmlformats.org/officeDocument/2006/relationships/font" Target="fonts/Anaheim-regular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Black-bold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1d16c36a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1d16c36a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734a882cf6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734a882cf6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734a882cf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734a882cf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734a882c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734a882c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1d16c36a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1d16c36a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1d16c36a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31d16c36a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1d16c36a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1d16c36a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4" Type="http://schemas.openxmlformats.org/officeDocument/2006/relationships/hyperlink" Target="https://bit.ly/3A1uf1Q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5" Type="http://schemas.openxmlformats.org/officeDocument/2006/relationships/hyperlink" Target="http://bit.ly/30B07Gq" TargetMode="External"/><Relationship Id="rId6" Type="http://schemas.openxmlformats.org/officeDocument/2006/relationships/hyperlink" Target="http://bit.ly/33VAFh3" TargetMode="Externa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11" Type="http://schemas.openxmlformats.org/officeDocument/2006/relationships/hyperlink" Target="https://www.videvo.net/?utm_source=slidesgo_template&amp;utm_medium=referral-link&amp;utm_campaign=sg_resources&amp;utm_content=videvo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12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47523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An Overarching YOLO Performance Analysis</a:t>
            </a:r>
            <a:endParaRPr sz="4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713225" y="3553088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Groups: A, F, G, 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Power Efficiency</a:t>
            </a:r>
            <a:endParaRPr/>
          </a:p>
        </p:txBody>
      </p:sp>
      <p:sp>
        <p:nvSpPr>
          <p:cNvPr id="1391" name="Google Shape;1391;p41"/>
          <p:cNvSpPr txBox="1"/>
          <p:nvPr>
            <p:ph idx="1" type="subTitle"/>
          </p:nvPr>
        </p:nvSpPr>
        <p:spPr>
          <a:xfrm>
            <a:off x="5668375" y="1112200"/>
            <a:ext cx="31131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Most Efficient (1.5-2W/Image/Sec)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Jetson Orin Nano is Efficient for Edge Devices (~4 W/Image/Sec)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Integrated GPUs Consume More Power for Lower Throughput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41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93" name="Google Shape;1393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395" name="Google Shape;1395;p41"/>
          <p:cNvGraphicFramePr/>
          <p:nvPr/>
        </p:nvGraphicFramePr>
        <p:xfrm>
          <a:off x="720000" y="111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{5C1ED417-14EA-42B0-A2AE-E385AD12DB96}</a:tableStyleId>
              </a:tblPr>
              <a:tblGrid>
                <a:gridCol w="2167100"/>
                <a:gridCol w="2167100"/>
              </a:tblGrid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System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Power Efficiency (Watts Per Image)</a:t>
                      </a:r>
                      <a:endParaRPr sz="15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i7-12700KF + RTX 4080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Ryzen 9 + RX 6900 XT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i9-11900H + RTX 3060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i5-11400H + UHD Graphics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Ryzen 5 + Vega 7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Orin Nano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vs YOLOv8 Comparison</a:t>
            </a:r>
            <a:endParaRPr/>
          </a:p>
        </p:txBody>
      </p:sp>
      <p:graphicFrame>
        <p:nvGraphicFramePr>
          <p:cNvPr id="1401" name="Google Shape;1401;p42"/>
          <p:cNvGraphicFramePr/>
          <p:nvPr/>
        </p:nvGraphicFramePr>
        <p:xfrm>
          <a:off x="832875" y="15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{5C1ED417-14EA-42B0-A2AE-E385AD12DB96}</a:tableStyleId>
              </a:tblPr>
              <a:tblGrid>
                <a:gridCol w="2492750"/>
                <a:gridCol w="2492750"/>
                <a:gridCol w="2492750"/>
              </a:tblGrid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Metric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YOLOv5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YOLOv8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Throughput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Lower (Robust in Varying Environments)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(Suited for Real-Time Applications)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Inference Time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(Slower Processing)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Lower (Faster Processing)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Detection Confidence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at Longer Distances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Slightly Lower at Longer Distances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Efficiency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 (Less Efficient)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(More Efficient on Edge Devices)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02" name="Google Shape;1402;p42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403" name="Google Shape;140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" name="Google Shape;1405;p42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406" name="Google Shape;140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8" name="Google Shape;1408;p42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409" name="Google Shape;1409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1" name="Google Shape;1411;p42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2297436" y="44699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43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825" y="1035375"/>
            <a:ext cx="3422799" cy="34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43"/>
          <p:cNvSpPr txBox="1"/>
          <p:nvPr>
            <p:ph type="title"/>
          </p:nvPr>
        </p:nvSpPr>
        <p:spPr>
          <a:xfrm>
            <a:off x="720000" y="1466017"/>
            <a:ext cx="35940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19" name="Google Shape;1419;p43"/>
          <p:cNvSpPr txBox="1"/>
          <p:nvPr>
            <p:ph idx="1" type="subTitle"/>
          </p:nvPr>
        </p:nvSpPr>
        <p:spPr>
          <a:xfrm>
            <a:off x="720000" y="2045926"/>
            <a:ext cx="3594000" cy="24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Excel in Performance, Suitable for Large Scale Tasks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is Optimal for Real-Time Detection and Edge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YOLOv5 Remains Reliable for Scenarios Requiring Robust Confidence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Key Insight: </a:t>
            </a:r>
            <a:r>
              <a:rPr lang="en"/>
              <a:t>Model &amp; Hardware Selection Depend on use Case Priorities</a:t>
            </a:r>
            <a:endParaRPr/>
          </a:p>
        </p:txBody>
      </p:sp>
      <p:grpSp>
        <p:nvGrpSpPr>
          <p:cNvPr id="1420" name="Google Shape;1420;p43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421" name="Google Shape;142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3" name="Google Shape;1423;p43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424" name="Google Shape;142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6" name="Google Shape;1426;p43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427" name="Google Shape;142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9" name="Google Shape;1429;p4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437" name="Google Shape;1437;p44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44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439" name="Google Shape;1439;p44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4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4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4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4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44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0" name="Google Shape;1460;p44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Further Optimizations for YOLO Models on Edge Devices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1" name="Google Shape;1461;p44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2" name="Google Shape;1462;p44"/>
          <p:cNvSpPr txBox="1"/>
          <p:nvPr/>
        </p:nvSpPr>
        <p:spPr>
          <a:xfrm>
            <a:off x="5711962" y="25987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Investigate Reducing Memory utilization for Real-Time Tasks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44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64" name="Google Shape;1464;p44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Expand Benchmarking to Other Detection Models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5" name="Google Shape;1465;p44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44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44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44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469" name="Google Shape;1469;p44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44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485" name="Google Shape;1485;p44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44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493" name="Google Shape;1493;p44"/>
            <p:cNvSpPr/>
            <p:nvPr/>
          </p:nvSpPr>
          <p:spPr>
            <a:xfrm>
              <a:off x="4123717" y="2467995"/>
              <a:ext cx="36086" cy="55058"/>
            </a:xfrm>
            <a:custGeom>
              <a:rect b="b" l="l" r="r" t="t"/>
              <a:pathLst>
                <a:path extrusionOk="0" h="1660" w="108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4077382" y="2453269"/>
              <a:ext cx="17678" cy="39337"/>
            </a:xfrm>
            <a:custGeom>
              <a:rect b="b" l="l" r="r" t="t"/>
              <a:pathLst>
                <a:path extrusionOk="0" h="1186" w="53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4180002" y="2453269"/>
              <a:ext cx="17645" cy="39337"/>
            </a:xfrm>
            <a:custGeom>
              <a:rect b="b" l="l" r="r" t="t"/>
              <a:pathLst>
                <a:path extrusionOk="0" h="1186" w="53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4093733" y="2536884"/>
              <a:ext cx="87595" cy="31708"/>
            </a:xfrm>
            <a:custGeom>
              <a:rect b="b" l="l" r="r" t="t"/>
              <a:pathLst>
                <a:path extrusionOk="0" h="956" w="2641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4002290" y="2305475"/>
              <a:ext cx="601990" cy="567794"/>
            </a:xfrm>
            <a:custGeom>
              <a:rect b="b" l="l" r="r" t="t"/>
              <a:pathLst>
                <a:path extrusionOk="0" h="17119" w="1815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4384911" y="2616752"/>
              <a:ext cx="63980" cy="42852"/>
            </a:xfrm>
            <a:custGeom>
              <a:rect b="b" l="l" r="r" t="t"/>
              <a:pathLst>
                <a:path extrusionOk="0" h="1292" w="1929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4465077" y="2616752"/>
              <a:ext cx="64013" cy="42852"/>
            </a:xfrm>
            <a:custGeom>
              <a:rect b="b" l="l" r="r" t="t"/>
              <a:pathLst>
                <a:path extrusionOk="0" h="1292" w="193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4376221" y="2833567"/>
              <a:ext cx="45506" cy="17645"/>
            </a:xfrm>
            <a:custGeom>
              <a:rect b="b" l="l" r="r" t="t"/>
              <a:pathLst>
                <a:path extrusionOk="0" h="532" w="1372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4466801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4492340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4517879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4422622" y="2534894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4448161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4473700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4418543" y="2700433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4418543" y="2721262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9" name="Google Shape;1509;p44"/>
          <p:cNvCxnSpPr>
            <a:stCxn id="1465" idx="2"/>
            <a:endCxn id="1437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44"/>
          <p:cNvCxnSpPr>
            <a:stCxn id="1437" idx="0"/>
            <a:endCxn id="1467" idx="1"/>
          </p:cNvCxnSpPr>
          <p:nvPr/>
        </p:nvCxnSpPr>
        <p:spPr>
          <a:xfrm flipH="1" rot="-5400000">
            <a:off x="2656688" y="2809000"/>
            <a:ext cx="195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1" name="Google Shape;1511;p44"/>
          <p:cNvCxnSpPr>
            <a:stCxn id="1466" idx="2"/>
            <a:endCxn id="1437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12" name="Google Shape;1512;p44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513" name="Google Shape;151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44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516" name="Google Shape;151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44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519" name="Google Shape;1519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1" name="Google Shape;1521;p4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4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2" name="Google Shape;1252;p3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53" name="Google Shape;1253;p33"/>
          <p:cNvSpPr txBox="1"/>
          <p:nvPr>
            <p:ph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4" name="Google Shape;1254;p3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255" name="Google Shape;1255;p3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56" name="Google Shape;1256;p33"/>
          <p:cNvSpPr txBox="1"/>
          <p:nvPr>
            <p:ph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7" name="Google Shape;1257;p3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REQUIREMENTS</a:t>
            </a:r>
            <a:endParaRPr/>
          </a:p>
        </p:txBody>
      </p:sp>
      <p:sp>
        <p:nvSpPr>
          <p:cNvPr id="1258" name="Google Shape;1258;p3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59" name="Google Shape;1259;p33"/>
          <p:cNvSpPr txBox="1"/>
          <p:nvPr>
            <p:ph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0" name="Google Shape;1260;p3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1261" name="Google Shape;1261;p3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62" name="Google Shape;1262;p33"/>
          <p:cNvSpPr txBox="1"/>
          <p:nvPr>
            <p:ph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3" name="Google Shape;1263;p3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1264" name="Google Shape;1264;p3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65" name="Google Shape;1265;p33"/>
          <p:cNvSpPr txBox="1"/>
          <p:nvPr>
            <p:ph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66" name="Google Shape;1266;p3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267" name="Google Shape;1267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8" name="Google Shape;1268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71" name="Google Shape;1271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3" name="Google Shape;1273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aphicFrame>
        <p:nvGraphicFramePr>
          <p:cNvPr id="1279" name="Google Shape;1279;p34"/>
          <p:cNvGraphicFramePr/>
          <p:nvPr/>
        </p:nvGraphicFramePr>
        <p:xfrm>
          <a:off x="720000" y="166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{5C1ED417-14EA-42B0-A2AE-E385AD12DB96}</a:tableStyleId>
              </a:tblPr>
              <a:tblGrid>
                <a:gridCol w="2371800"/>
                <a:gridCol w="53322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FONTS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view this template correctly in PowerPoint, download and install the fonts we used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USED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AND </a:t>
                      </a: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ALTERNATIVE</a:t>
                      </a: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 RESOURCES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assortment of graphic resources that are suitable for use in this presentation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THANKS SLIDE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must keep it so that proper credits for our design are given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COLORS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the colors used in this presentation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ICONS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AND </a:t>
                      </a:r>
                      <a:r>
                        <a:rPr lang="en" sz="95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  <a:hlinkClick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INFOGRAPHIC RESOURCES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These can be used in the template, and their size and color can be edited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EDITABLE PRESENTATION THEME 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can edit the master slides easily. For more info, click </a:t>
                      </a:r>
                      <a:r>
                        <a:rPr b="1" lang="en" sz="95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here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0" name="Google Shape;1280;p34"/>
          <p:cNvSpPr txBox="1"/>
          <p:nvPr/>
        </p:nvSpPr>
        <p:spPr>
          <a:xfrm>
            <a:off x="720000" y="1226413"/>
            <a:ext cx="770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delete this slide when you’re done editing the presentation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1" name="Google Shape;1281;p34"/>
          <p:cNvSpPr txBox="1"/>
          <p:nvPr/>
        </p:nvSpPr>
        <p:spPr>
          <a:xfrm>
            <a:off x="70282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more info: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| </a:t>
            </a:r>
            <a:r>
              <a:rPr lang="en" sz="1000">
                <a:solidFill>
                  <a:schemeClr val="hlink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BLOG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2" name="Google Shape;1282;p34"/>
          <p:cNvSpPr txBox="1"/>
          <p:nvPr/>
        </p:nvSpPr>
        <p:spPr>
          <a:xfrm>
            <a:off x="4581175" y="4147800"/>
            <a:ext cx="384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can visit our sister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WEPIK </a:t>
            </a:r>
            <a:r>
              <a:rPr lang="en" sz="1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|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Montserrat Black"/>
                <a:ea typeface="Montserrat Black"/>
                <a:cs typeface="Montserrat Black"/>
                <a:sym typeface="Montserrat Black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VIDEVO</a:t>
            </a:r>
            <a:endParaRPr sz="1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83" name="Google Shape;1283;p34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6" name="Google Shape;1286;p34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34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90" name="Google Shape;129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2" name="Google Shape;1292;p34"/>
          <p:cNvPicPr preferRelativeResize="0"/>
          <p:nvPr/>
        </p:nvPicPr>
        <p:blipFill rotWithShape="1">
          <a:blip r:embed="rId12">
            <a:alphaModFix/>
          </a:blip>
          <a:srcRect b="8336" l="18647" r="8852" t="7960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298" name="Google Shape;1298;p35"/>
          <p:cNvSpPr txBox="1"/>
          <p:nvPr>
            <p:ph idx="1" type="subTitle"/>
          </p:nvPr>
        </p:nvSpPr>
        <p:spPr>
          <a:xfrm>
            <a:off x="720000" y="1293550"/>
            <a:ext cx="44664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is Critical for Robotics, Surveillance, and Autonomous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Study Benchmarks YOLOv5 and YOLOv8 on CPUs, GPUs, and Edge Devices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Provide Insights into Trade-Offs for Hardware and Model Selection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Results: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Excels in Speed &amp; Accuracy, Especially on Edge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are the Most Efficient, up to 27.23x Better than CPUs</a:t>
            </a:r>
            <a:endParaRPr/>
          </a:p>
        </p:txBody>
      </p:sp>
      <p:grpSp>
        <p:nvGrpSpPr>
          <p:cNvPr id="1299" name="Google Shape;1299;p3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00" name="Google Shape;130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303" name="Google Shape;130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5" name="Google Shape;1305;p3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5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5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6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15" name="Google Shape;1315;p36"/>
          <p:cNvSpPr txBox="1"/>
          <p:nvPr>
            <p:ph idx="1" type="subTitle"/>
          </p:nvPr>
        </p:nvSpPr>
        <p:spPr>
          <a:xfrm>
            <a:off x="4135975" y="2176200"/>
            <a:ext cx="4294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 Detection:</a:t>
            </a:r>
            <a:r>
              <a:rPr lang="en"/>
              <a:t> Identifying Objects in Images or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Importance:</a:t>
            </a:r>
            <a:r>
              <a:rPr lang="en"/>
              <a:t> Applications in Robotics,, Autonomous Systems, Surveillance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Question: </a:t>
            </a:r>
            <a:r>
              <a:rPr lang="en"/>
              <a:t>How do YOLOv5 &amp; v8 Perform on Different Hardware Platforms</a:t>
            </a:r>
            <a:endParaRPr/>
          </a:p>
        </p:txBody>
      </p:sp>
      <p:pic>
        <p:nvPicPr>
          <p:cNvPr id="1316" name="Google Shape;1316;p3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6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36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36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23" name="Google Shape;132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36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26" name="Google Shape;132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8" name="Google Shape;13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50" y="2789800"/>
            <a:ext cx="3469250" cy="16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7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37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37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CONFIGURATIONS</a:t>
            </a:r>
            <a:endParaRPr/>
          </a:p>
        </p:txBody>
      </p:sp>
      <p:sp>
        <p:nvSpPr>
          <p:cNvPr id="1337" name="Google Shape;1337;p37"/>
          <p:cNvSpPr txBox="1"/>
          <p:nvPr>
            <p:ph idx="1" type="subTitle"/>
          </p:nvPr>
        </p:nvSpPr>
        <p:spPr>
          <a:xfrm>
            <a:off x="927000" y="3421000"/>
            <a:ext cx="2095200" cy="15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</a:t>
            </a:r>
            <a:r>
              <a:rPr b="1" lang="en"/>
              <a:t> 1: </a:t>
            </a:r>
            <a:r>
              <a:rPr lang="en"/>
              <a:t>Intel i7-12</a:t>
            </a:r>
            <a:r>
              <a:rPr lang="en"/>
              <a:t>700KF, NVIDIA RTX 4080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2: </a:t>
            </a:r>
            <a:r>
              <a:rPr lang="en"/>
              <a:t>AMD Ryzen 9 5950X, AMD Radeon RX 6900 XT</a:t>
            </a:r>
            <a:endParaRPr/>
          </a:p>
        </p:txBody>
      </p:sp>
      <p:sp>
        <p:nvSpPr>
          <p:cNvPr id="1338" name="Google Shape;1338;p37"/>
          <p:cNvSpPr txBox="1"/>
          <p:nvPr>
            <p:ph idx="2" type="subTitle"/>
          </p:nvPr>
        </p:nvSpPr>
        <p:spPr>
          <a:xfrm>
            <a:off x="3524400" y="3421000"/>
            <a:ext cx="20952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i5-11400H (UHD Graphics), AMD Ryzen 5 5600G (Vega 7 Graphics)</a:t>
            </a:r>
            <a:endParaRPr/>
          </a:p>
        </p:txBody>
      </p:sp>
      <p:sp>
        <p:nvSpPr>
          <p:cNvPr id="1339" name="Google Shape;1339;p37"/>
          <p:cNvSpPr txBox="1"/>
          <p:nvPr>
            <p:ph idx="3" type="subTitle"/>
          </p:nvPr>
        </p:nvSpPr>
        <p:spPr>
          <a:xfrm>
            <a:off x="6121811" y="342100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Jetson Orin Nano, NVIDIA Jetson Nano</a:t>
            </a:r>
            <a:endParaRPr/>
          </a:p>
        </p:txBody>
      </p:sp>
      <p:sp>
        <p:nvSpPr>
          <p:cNvPr id="1340" name="Google Shape;1340;p37"/>
          <p:cNvSpPr txBox="1"/>
          <p:nvPr>
            <p:ph idx="4" type="subTitle"/>
          </p:nvPr>
        </p:nvSpPr>
        <p:spPr>
          <a:xfrm>
            <a:off x="927000" y="2816900"/>
            <a:ext cx="20952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HIGH-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SYSTEMS</a:t>
            </a:r>
            <a:endParaRPr sz="1800"/>
          </a:p>
        </p:txBody>
      </p:sp>
      <p:sp>
        <p:nvSpPr>
          <p:cNvPr id="1341" name="Google Shape;1341;p37"/>
          <p:cNvSpPr txBox="1"/>
          <p:nvPr>
            <p:ph idx="5" type="subTitle"/>
          </p:nvPr>
        </p:nvSpPr>
        <p:spPr>
          <a:xfrm>
            <a:off x="3524399" y="3076350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INTEGRATED GRAPHICS</a:t>
            </a:r>
            <a:endParaRPr sz="2000"/>
          </a:p>
        </p:txBody>
      </p:sp>
      <p:sp>
        <p:nvSpPr>
          <p:cNvPr id="1342" name="Google Shape;1342;p37"/>
          <p:cNvSpPr txBox="1"/>
          <p:nvPr>
            <p:ph idx="6" type="subTitle"/>
          </p:nvPr>
        </p:nvSpPr>
        <p:spPr>
          <a:xfrm>
            <a:off x="6121811" y="3076338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EDGE DEVICES</a:t>
            </a:r>
            <a:endParaRPr sz="2000"/>
          </a:p>
        </p:txBody>
      </p:sp>
      <p:grpSp>
        <p:nvGrpSpPr>
          <p:cNvPr id="1343" name="Google Shape;1343;p37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44" name="Google Shape;134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37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47" name="Google Shape;134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9" name="Google Shape;1349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8121329" y="3946233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37"/>
          <p:cNvSpPr txBox="1"/>
          <p:nvPr>
            <p:ph idx="4" type="subTitle"/>
          </p:nvPr>
        </p:nvSpPr>
        <p:spPr>
          <a:xfrm>
            <a:off x="1560300" y="180237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1</a:t>
            </a:r>
            <a:endParaRPr sz="4600"/>
          </a:p>
        </p:txBody>
      </p:sp>
      <p:sp>
        <p:nvSpPr>
          <p:cNvPr id="1351" name="Google Shape;1351;p37"/>
          <p:cNvSpPr txBox="1"/>
          <p:nvPr>
            <p:ph idx="4" type="subTitle"/>
          </p:nvPr>
        </p:nvSpPr>
        <p:spPr>
          <a:xfrm>
            <a:off x="6755100" y="176142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3</a:t>
            </a:r>
            <a:endParaRPr sz="4600"/>
          </a:p>
        </p:txBody>
      </p:sp>
      <p:sp>
        <p:nvSpPr>
          <p:cNvPr id="1352" name="Google Shape;1352;p37"/>
          <p:cNvSpPr txBox="1"/>
          <p:nvPr>
            <p:ph idx="4" type="subTitle"/>
          </p:nvPr>
        </p:nvSpPr>
        <p:spPr>
          <a:xfrm>
            <a:off x="4157688" y="176142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2</a:t>
            </a:r>
            <a:endParaRPr sz="4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FRAMEWORKS</a:t>
            </a:r>
            <a:endParaRPr/>
          </a:p>
        </p:txBody>
      </p:sp>
      <p:sp>
        <p:nvSpPr>
          <p:cNvPr id="1358" name="Google Shape;1358;p38"/>
          <p:cNvSpPr txBox="1"/>
          <p:nvPr>
            <p:ph idx="1" type="subTitle"/>
          </p:nvPr>
        </p:nvSpPr>
        <p:spPr>
          <a:xfrm>
            <a:off x="720000" y="1293550"/>
            <a:ext cx="44664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Systems: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Windows 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Ubuntu 20.04 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Frameworks: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YOLOv5 (Exported to ONNX for Compatibility)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(Native Framework, PyTorch 1.12.0)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OpenCV and Roboflow for Dataset Handling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Monitoring Tools: </a:t>
            </a:r>
            <a:r>
              <a:rPr lang="en"/>
              <a:t>HWiNFO64, psutil</a:t>
            </a:r>
            <a:endParaRPr/>
          </a:p>
        </p:txBody>
      </p:sp>
      <p:grpSp>
        <p:nvGrpSpPr>
          <p:cNvPr id="1359" name="Google Shape;1359;p38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60" name="Google Shape;136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2" name="Google Shape;1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400" y="1293550"/>
            <a:ext cx="1985152" cy="111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400" y="637626"/>
            <a:ext cx="1839773" cy="2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675" y="2591550"/>
            <a:ext cx="2523076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3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70" name="Google Shape;1370;p39"/>
          <p:cNvSpPr txBox="1"/>
          <p:nvPr>
            <p:ph idx="1" type="subTitle"/>
          </p:nvPr>
        </p:nvSpPr>
        <p:spPr>
          <a:xfrm>
            <a:off x="720000" y="1293550"/>
            <a:ext cx="44664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r>
              <a:rPr b="1" lang="en"/>
              <a:t>: </a:t>
            </a:r>
            <a:r>
              <a:rPr lang="en" sz="1300"/>
              <a:t>COCO 2017 Val (128 Images, Batch Size 16)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b="1" lang="en"/>
              <a:t>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Throughput:</a:t>
            </a:r>
            <a:r>
              <a:rPr lang="en"/>
              <a:t> Images/Sec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Inference Time: </a:t>
            </a:r>
            <a:r>
              <a:rPr lang="en"/>
              <a:t>Processing Time/Image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Power Efficiency: </a:t>
            </a:r>
            <a:r>
              <a:rPr lang="en"/>
              <a:t>Watts per Image/Sec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Memory Utilization: </a:t>
            </a:r>
            <a:r>
              <a:rPr lang="en"/>
              <a:t>CPU &amp; GPU Memory Usage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Process: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GPU Testing First to Avoid Interference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Metrics Tracked During Each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4" name="Google Shape;1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475" y="1485125"/>
            <a:ext cx="3408125" cy="1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Throughput</a:t>
            </a:r>
            <a:endParaRPr/>
          </a:p>
        </p:txBody>
      </p:sp>
      <p:sp>
        <p:nvSpPr>
          <p:cNvPr id="1380" name="Google Shape;1380;p40"/>
          <p:cNvSpPr txBox="1"/>
          <p:nvPr>
            <p:ph idx="1" type="subTitle"/>
          </p:nvPr>
        </p:nvSpPr>
        <p:spPr>
          <a:xfrm>
            <a:off x="720000" y="1293550"/>
            <a:ext cx="77109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r>
              <a:rPr b="1" lang="en"/>
              <a:t>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GPUs Outperform CPUs Significantly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RTX4080 (System 1) Achieves over 50 Images/Sec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Jetson Nano (&lt;5 Images/Sec) Limited by Processing Power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40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82" name="Google Shape;1382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4" name="Google Shape;13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25" y="2718600"/>
            <a:ext cx="3768877" cy="22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2718600"/>
            <a:ext cx="3328278" cy="2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